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2600" r:id="rId3"/>
    <p:sldId id="2593" r:id="rId4"/>
    <p:sldId id="2601" r:id="rId5"/>
    <p:sldId id="2594" r:id="rId6"/>
    <p:sldId id="2595" r:id="rId7"/>
    <p:sldId id="2596" r:id="rId8"/>
    <p:sldId id="2597" r:id="rId9"/>
    <p:sldId id="2598" r:id="rId10"/>
    <p:sldId id="2603" r:id="rId11"/>
    <p:sldId id="2615" r:id="rId12"/>
    <p:sldId id="2618" r:id="rId13"/>
    <p:sldId id="2623" r:id="rId14"/>
    <p:sldId id="2608" r:id="rId15"/>
    <p:sldId id="2617" r:id="rId16"/>
    <p:sldId id="2624" r:id="rId17"/>
    <p:sldId id="2625" r:id="rId18"/>
    <p:sldId id="2626" r:id="rId19"/>
    <p:sldId id="2592" r:id="rId20"/>
    <p:sldId id="2605" r:id="rId21"/>
  </p:sldIdLst>
  <p:sldSz cx="12192000" cy="6858000"/>
  <p:notesSz cx="9928225" cy="67976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EC"/>
    <a:srgbClr val="002060"/>
    <a:srgbClr val="8D6161"/>
    <a:srgbClr val="D5A9B6"/>
    <a:srgbClr val="F5A6A5"/>
    <a:srgbClr val="FFC000"/>
    <a:srgbClr val="A5CAA5"/>
    <a:srgbClr val="A4C9A4"/>
    <a:srgbClr val="6E6E6E"/>
    <a:srgbClr val="CE6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84966" autoAdjust="0"/>
  </p:normalViewPr>
  <p:slideViewPr>
    <p:cSldViewPr snapToGrid="0">
      <p:cViewPr varScale="1">
        <p:scale>
          <a:sx n="72" d="100"/>
          <a:sy n="72" d="100"/>
        </p:scale>
        <p:origin x="1421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12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78EDAD1-BBCA-431C-9286-49083E36F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A17312-C7A0-4C2F-A7D4-4FB49C5066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5FC55-C2FF-4906-ACFB-011B7EFA7CB2}" type="datetimeFigureOut">
              <a:rPr lang="zh-TW" altLang="en-US" smtClean="0"/>
              <a:pPr/>
              <a:t>2019/12/15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E7B812-CC7E-430A-BF0E-DB7F9232E3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307570-350D-4090-AE04-14121AB04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69654-4657-4BB1-A68F-CC3FD2332EF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655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0467030-2182-4087-9E00-A0D687DB796D}" type="datetimeFigureOut">
              <a:rPr lang="zh-TW" altLang="en-US"/>
              <a:pPr>
                <a:defRPr/>
              </a:pPr>
              <a:t>2019/12/15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03724A9D-748B-4439-B232-A96C95E3678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3736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中心距離精度 </a:t>
            </a:r>
            <a:r>
              <a:rPr lang="en-US" altLang="zh-TW" dirty="0"/>
              <a:t>(</a:t>
            </a:r>
            <a:r>
              <a:rPr lang="zh-TW" altLang="en-US"/>
              <a:t>兩者的中心線 距離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724A9D-748B-4439-B232-A96C95E3678C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606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001下">
            <a:extLst>
              <a:ext uri="{FF2B5EF4-FFF2-40B4-BE49-F238E27FC236}">
                <a16:creationId xmlns:a16="http://schemas.microsoft.com/office/drawing/2014/main" id="{B58A6E01-66F8-485A-87A8-CF574ECF80F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8"/>
          <a:stretch/>
        </p:blipFill>
        <p:spPr bwMode="auto">
          <a:xfrm rot="10800000">
            <a:off x="0" y="1"/>
            <a:ext cx="12192000" cy="72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AAEE8-AB00-4C0C-9D66-3231442B4C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7" name="Picture 3" descr="001下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156"/>
          <a:stretch/>
        </p:blipFill>
        <p:spPr bwMode="auto">
          <a:xfrm>
            <a:off x="0" y="6085746"/>
            <a:ext cx="121920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238E7C6-19AE-41F3-83D8-438AED5E1C6A}"/>
              </a:ext>
            </a:extLst>
          </p:cNvPr>
          <p:cNvGrpSpPr/>
          <p:nvPr userDrawn="1"/>
        </p:nvGrpSpPr>
        <p:grpSpPr>
          <a:xfrm>
            <a:off x="30721" y="76200"/>
            <a:ext cx="1893329" cy="993573"/>
            <a:chOff x="23040" y="52397"/>
            <a:chExt cx="1561919" cy="804927"/>
          </a:xfrm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E5D3A3E-9D88-4607-B266-31F03B7F1E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1" y="52397"/>
              <a:ext cx="1439999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19406D6-DE53-4194-B10F-D2369183D8DE}"/>
                </a:ext>
              </a:extLst>
            </p:cNvPr>
            <p:cNvSpPr txBox="1"/>
            <p:nvPr userDrawn="1"/>
          </p:nvSpPr>
          <p:spPr bwMode="auto">
            <a:xfrm>
              <a:off x="23040" y="621934"/>
              <a:ext cx="1561919" cy="235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>
                  <a:solidFill>
                    <a:srgbClr val="0000FF"/>
                  </a:solidFill>
                  <a:latin typeface="+mn-lt"/>
                  <a:ea typeface="+mn-ea"/>
                </a:defRPr>
              </a:lvl1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altLang="zh-TW" sz="2000" baseline="30000" dirty="0">
                  <a:solidFill>
                    <a:srgbClr val="00458E"/>
                  </a:solidFill>
                  <a:latin typeface="Franklin Gothic Demi" panose="020B0703020102020204" pitchFamily="34" charset="0"/>
                  <a:ea typeface="標楷體"/>
                </a:rPr>
                <a:t>Technology Center</a:t>
              </a:r>
              <a:endParaRPr lang="zh-TW" altLang="en-US" sz="2000" baseline="30000" dirty="0">
                <a:solidFill>
                  <a:srgbClr val="00458E"/>
                </a:solidFill>
                <a:latin typeface="Franklin Gothic Demi" panose="020B0703020102020204" pitchFamily="34" charset="0"/>
                <a:ea typeface="標楷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80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69084"/>
            <a:ext cx="10972800" cy="77544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EAA5D58-ADE5-4BE8-BA06-BE4609562AF1}"/>
              </a:ext>
            </a:extLst>
          </p:cNvPr>
          <p:cNvCxnSpPr/>
          <p:nvPr userDrawn="1"/>
        </p:nvCxnSpPr>
        <p:spPr>
          <a:xfrm>
            <a:off x="609600" y="844531"/>
            <a:ext cx="10972800" cy="0"/>
          </a:xfrm>
          <a:prstGeom prst="line">
            <a:avLst/>
          </a:prstGeom>
          <a:ln w="38100">
            <a:gradFill flip="none" rotWithShape="1">
              <a:gsLst>
                <a:gs pos="16000">
                  <a:srgbClr val="037EC4"/>
                </a:gs>
                <a:gs pos="65000">
                  <a:srgbClr val="B6DEE0"/>
                </a:gs>
                <a:gs pos="100000">
                  <a:srgbClr val="49A1D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42D57C12-1442-4766-8739-B70F60042307}"/>
              </a:ext>
            </a:extLst>
          </p:cNvPr>
          <p:cNvGrpSpPr/>
          <p:nvPr userDrawn="1"/>
        </p:nvGrpSpPr>
        <p:grpSpPr>
          <a:xfrm>
            <a:off x="145022" y="52397"/>
            <a:ext cx="1598053" cy="846536"/>
            <a:chOff x="23040" y="52397"/>
            <a:chExt cx="1561919" cy="84653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A769B80-67E3-4901-A276-0432741AC1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1" y="52397"/>
              <a:ext cx="1439999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70A0418-24F9-4566-9E04-E78F88F153BC}"/>
                </a:ext>
              </a:extLst>
            </p:cNvPr>
            <p:cNvSpPr txBox="1"/>
            <p:nvPr userDrawn="1"/>
          </p:nvSpPr>
          <p:spPr bwMode="auto">
            <a:xfrm>
              <a:off x="23040" y="621934"/>
              <a:ext cx="15619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Arial" panose="020B0604020202020204" pitchFamily="34" charset="0"/>
                <a:buChar char="•"/>
                <a:defRPr>
                  <a:solidFill>
                    <a:srgbClr val="0000FF"/>
                  </a:solidFill>
                  <a:latin typeface="+mn-lt"/>
                  <a:ea typeface="+mn-ea"/>
                </a:defRPr>
              </a:lvl1pPr>
            </a:lstStyle>
            <a:p>
              <a:pPr marL="0" indent="0" algn="ctr">
                <a:buFont typeface="Wingdings" panose="05000000000000000000" pitchFamily="2" charset="2"/>
                <a:buNone/>
              </a:pPr>
              <a:r>
                <a:rPr lang="en-US" altLang="zh-TW" sz="1800" baseline="30000" dirty="0">
                  <a:solidFill>
                    <a:srgbClr val="00458E"/>
                  </a:solidFill>
                  <a:latin typeface="Franklin Gothic Demi" panose="020B0703020102020204" pitchFamily="34" charset="0"/>
                  <a:ea typeface="標楷體"/>
                </a:rPr>
                <a:t>Technology Center</a:t>
              </a:r>
              <a:endParaRPr lang="zh-TW" altLang="en-US" sz="1800" baseline="30000" dirty="0">
                <a:solidFill>
                  <a:srgbClr val="00458E"/>
                </a:solidFill>
                <a:latin typeface="Franklin Gothic Demi" panose="020B0703020102020204" pitchFamily="34" charset="0"/>
                <a:ea typeface="標楷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51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6526"/>
            <a:ext cx="109728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0BD7A273-B075-4F50-84B3-C4D59C2DF8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1524000" y="769938"/>
            <a:ext cx="9144000" cy="2387600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盟立減速機分析報告</a:t>
            </a:r>
          </a:p>
        </p:txBody>
      </p:sp>
    </p:spTree>
    <p:extLst>
      <p:ext uri="{BB962C8B-B14F-4D97-AF65-F5344CB8AC3E}">
        <p14:creationId xmlns:p14="http://schemas.microsoft.com/office/powerpoint/2010/main" val="331563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B5F85-889E-4E84-BD27-17AE0980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0"/>
            <a:ext cx="10972800" cy="775447"/>
          </a:xfrm>
        </p:spPr>
        <p:txBody>
          <a:bodyPr/>
          <a:lstStyle/>
          <a:p>
            <a:r>
              <a:rPr lang="zh-TW" altLang="en-US" sz="3600" dirty="0"/>
              <a:t>對策及驗證廠商提供材質證明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B9862A-2F95-4948-9CD8-6E2BC6F442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2"/>
          <a:stretch/>
        </p:blipFill>
        <p:spPr>
          <a:xfrm>
            <a:off x="2545348" y="951058"/>
            <a:ext cx="6959541" cy="5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7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廠商提供材質檢驗報告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52F1E88-D89E-422E-A42E-8571C5BD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9"/>
          <a:stretch/>
        </p:blipFill>
        <p:spPr>
          <a:xfrm>
            <a:off x="3438659" y="903587"/>
            <a:ext cx="5503572" cy="58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對策及驗證齒輪材質及表面處理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9A02C0-78EF-4A41-8014-5B6F0F7EEEAB}"/>
              </a:ext>
            </a:extLst>
          </p:cNvPr>
          <p:cNvSpPr txBox="1"/>
          <p:nvPr/>
        </p:nvSpPr>
        <p:spPr>
          <a:xfrm>
            <a:off x="858592" y="1403798"/>
            <a:ext cx="5336146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aseline="30000" dirty="0">
                <a:latin typeface="+mn-ea"/>
                <a:ea typeface="+mn-ea"/>
              </a:rPr>
              <a:t>齒輪的常用材料 齒輪使用的常用材料及其機械性能、特徵等列於表 </a:t>
            </a:r>
            <a:endParaRPr lang="en-US" altLang="zh-TW" sz="3200" baseline="30000" dirty="0">
              <a:latin typeface="+mn-ea"/>
              <a:ea typeface="+mn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04091EF-9AA9-4633-9715-A91EFC16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0" y="2541945"/>
            <a:ext cx="11014870" cy="38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4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對策及驗證廠商提供齒輪材質及表面處理</a:t>
            </a:r>
            <a:endParaRPr lang="zh-TW" altLang="en-US" dirty="0"/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4276FF4F-CD64-46F5-B62E-E9C8FFF815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5"/>
          <a:stretch/>
        </p:blipFill>
        <p:spPr>
          <a:xfrm>
            <a:off x="6778111" y="854152"/>
            <a:ext cx="4915906" cy="59347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A2AD4BA-B02E-4C92-B810-52848879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62" y="1122890"/>
            <a:ext cx="4704086" cy="55844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078D652-A508-4B13-B100-C24F831AB768}"/>
              </a:ext>
            </a:extLst>
          </p:cNvPr>
          <p:cNvSpPr/>
          <p:nvPr/>
        </p:nvSpPr>
        <p:spPr>
          <a:xfrm>
            <a:off x="10097037" y="5563673"/>
            <a:ext cx="669701" cy="32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9EFF639-7CCA-4833-9BF8-62B2382D1CD3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696496" y="3429000"/>
            <a:ext cx="5400541" cy="2295659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78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對策及驗證齒輪的裝配精度確認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9A02C0-78EF-4A41-8014-5B6F0F7EEEAB}"/>
              </a:ext>
            </a:extLst>
          </p:cNvPr>
          <p:cNvSpPr txBox="1"/>
          <p:nvPr/>
        </p:nvSpPr>
        <p:spPr>
          <a:xfrm>
            <a:off x="536620" y="1215159"/>
            <a:ext cx="53361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aseline="30000" dirty="0">
                <a:solidFill>
                  <a:srgbClr val="FF0000"/>
                </a:solidFill>
                <a:latin typeface="+mj-ea"/>
                <a:ea typeface="+mj-ea"/>
              </a:rPr>
              <a:t>齒輪的裝配精度</a:t>
            </a:r>
            <a:endParaRPr lang="en-US" altLang="zh-TW" sz="2800" baseline="30000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sz="2800" baseline="30000" dirty="0">
              <a:latin typeface="+mj-ea"/>
              <a:ea typeface="+mj-ea"/>
            </a:endParaRPr>
          </a:p>
          <a:p>
            <a:r>
              <a:rPr lang="zh-TW" altLang="en-US" sz="2800" baseline="30000" dirty="0">
                <a:latin typeface="+mj-ea"/>
                <a:ea typeface="+mj-ea"/>
              </a:rPr>
              <a:t>即使齒輪的精度很高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但如果裝配精度有問題的話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也會引起齒輪的齒面接觸不良、</a:t>
            </a:r>
            <a:r>
              <a:rPr lang="zh-TW" altLang="en-US" sz="2800" baseline="30000" dirty="0">
                <a:solidFill>
                  <a:srgbClr val="FF0000"/>
                </a:solidFill>
                <a:latin typeface="+mj-ea"/>
                <a:ea typeface="+mj-ea"/>
              </a:rPr>
              <a:t>噪音、磨耗、損傷等 問題的發生</a:t>
            </a:r>
            <a:r>
              <a:rPr lang="zh-TW" altLang="en-US" sz="2800" baseline="30000" dirty="0">
                <a:latin typeface="+mj-ea"/>
                <a:ea typeface="+mj-ea"/>
              </a:rPr>
              <a:t>。</a:t>
            </a:r>
            <a:endParaRPr lang="en-US" altLang="zh-TW" sz="2800" baseline="30000" dirty="0">
              <a:latin typeface="+mj-ea"/>
              <a:ea typeface="+mj-ea"/>
            </a:endParaRPr>
          </a:p>
          <a:p>
            <a:endParaRPr lang="en-US" altLang="zh-TW" sz="2800" baseline="30000" dirty="0">
              <a:latin typeface="+mj-ea"/>
              <a:ea typeface="+mj-ea"/>
            </a:endParaRPr>
          </a:p>
          <a:p>
            <a:r>
              <a:rPr lang="zh-TW" altLang="en-US" sz="2800" baseline="30000" dirty="0">
                <a:latin typeface="+mj-ea"/>
                <a:ea typeface="+mj-ea"/>
              </a:rPr>
              <a:t>中心距離精度中心距離誤差對齒輪組的齒隙產生影響。中心距離 越大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齒輪組的齒隙也越大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咬合變淺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工作齒高變小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咬合率低下。反之中心距小則齒隙變小。齒隙過小可 能造成齒輪無法旋轉。表 </a:t>
            </a:r>
            <a:r>
              <a:rPr lang="en-US" altLang="zh-TW" sz="2800" baseline="30000" dirty="0">
                <a:latin typeface="+mj-ea"/>
                <a:ea typeface="+mj-ea"/>
              </a:rPr>
              <a:t>8.1 </a:t>
            </a:r>
            <a:r>
              <a:rPr lang="zh-TW" altLang="en-US" sz="2800" baseline="30000" dirty="0">
                <a:latin typeface="+mj-ea"/>
                <a:ea typeface="+mj-ea"/>
              </a:rPr>
              <a:t>是正齒輪及螺旋齒輪的中心距離容許差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摘 自 </a:t>
            </a:r>
            <a:r>
              <a:rPr lang="en-US" altLang="zh-TW" sz="2800" baseline="30000" dirty="0">
                <a:latin typeface="+mj-ea"/>
                <a:ea typeface="+mj-ea"/>
              </a:rPr>
              <a:t>JGMA1101-01(2000)</a:t>
            </a:r>
            <a:r>
              <a:rPr lang="zh-TW" altLang="en-US" sz="2800" baseline="30000" dirty="0">
                <a:latin typeface="+mj-ea"/>
                <a:ea typeface="+mj-ea"/>
              </a:rPr>
              <a:t>。此表中給出的容許差數値 </a:t>
            </a:r>
            <a:r>
              <a:rPr lang="en-US" altLang="zh-TW" sz="2800" baseline="30000" dirty="0">
                <a:latin typeface="+mj-ea"/>
                <a:ea typeface="+mj-ea"/>
              </a:rPr>
              <a:t>, </a:t>
            </a:r>
            <a:r>
              <a:rPr lang="zh-TW" altLang="en-US" sz="2800" baseline="30000" dirty="0">
                <a:latin typeface="+mj-ea"/>
                <a:ea typeface="+mj-ea"/>
              </a:rPr>
              <a:t>適用於鋼製漸開線正齒 。</a:t>
            </a:r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B3829A59-94AC-4C50-8E8B-F17A19C612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90" y="916938"/>
            <a:ext cx="4739355" cy="57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0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對策及驗證廠商提供背隙資料確認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9D2BF3-AF4B-4BAC-A1CE-B021400CF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7" y="1038896"/>
            <a:ext cx="4606865" cy="5673143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7D3DA5A6-B829-46D8-81FD-B7ABAAF23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390" y="916938"/>
            <a:ext cx="4739355" cy="57549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9E9A8A-3721-4279-A7CF-85E6B3EE1E33}"/>
              </a:ext>
            </a:extLst>
          </p:cNvPr>
          <p:cNvSpPr txBox="1"/>
          <p:nvPr/>
        </p:nvSpPr>
        <p:spPr>
          <a:xfrm>
            <a:off x="5354937" y="2232338"/>
            <a:ext cx="136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</a:rPr>
              <a:t>廠商確認中</a:t>
            </a:r>
          </a:p>
        </p:txBody>
      </p:sp>
    </p:spTree>
    <p:extLst>
      <p:ext uri="{BB962C8B-B14F-4D97-AF65-F5344CB8AC3E}">
        <p14:creationId xmlns:p14="http://schemas.microsoft.com/office/powerpoint/2010/main" val="47206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7EE48-98C5-44ED-B9D9-2D118FE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aseline="30000" dirty="0">
                <a:latin typeface="+mj-ea"/>
              </a:rPr>
              <a:t>廠商實測磨耗確認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559A920-D43A-4C77-88C7-3F7807D19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23"/>
          <a:stretch/>
        </p:blipFill>
        <p:spPr>
          <a:xfrm>
            <a:off x="313386" y="945866"/>
            <a:ext cx="6258645" cy="1913244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1B502D-20F5-4A5B-839F-9514D47D4589}"/>
              </a:ext>
            </a:extLst>
          </p:cNvPr>
          <p:cNvSpPr txBox="1"/>
          <p:nvPr/>
        </p:nvSpPr>
        <p:spPr>
          <a:xfrm>
            <a:off x="8143741" y="1120462"/>
            <a:ext cx="24469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ea"/>
                <a:ea typeface="+mn-ea"/>
              </a:rPr>
              <a:t>STCV</a:t>
            </a:r>
            <a:r>
              <a:rPr lang="zh-TW" altLang="en-US" dirty="0">
                <a:latin typeface="+mn-ea"/>
                <a:ea typeface="+mn-ea"/>
              </a:rPr>
              <a:t> 實測磨耗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速度</a:t>
            </a:r>
            <a:r>
              <a:rPr lang="en-US" altLang="zh-TW" dirty="0">
                <a:latin typeface="+mn-ea"/>
                <a:ea typeface="+mn-ea"/>
              </a:rPr>
              <a:t>40m/min </a:t>
            </a:r>
          </a:p>
          <a:p>
            <a:r>
              <a:rPr lang="en-US" altLang="zh-TW" dirty="0">
                <a:latin typeface="+mn-ea"/>
                <a:ea typeface="+mn-ea"/>
              </a:rPr>
              <a:t>3</a:t>
            </a:r>
            <a:r>
              <a:rPr lang="zh-TW" altLang="en-US" dirty="0">
                <a:latin typeface="+mn-ea"/>
                <a:ea typeface="+mn-ea"/>
              </a:rPr>
              <a:t>節</a:t>
            </a:r>
            <a:r>
              <a:rPr lang="en-US" altLang="zh-TW" dirty="0">
                <a:latin typeface="+mn-ea"/>
                <a:ea typeface="+mn-ea"/>
              </a:rPr>
              <a:t>CV</a:t>
            </a:r>
            <a:r>
              <a:rPr lang="zh-TW" altLang="en-US" dirty="0">
                <a:latin typeface="+mn-ea"/>
                <a:ea typeface="+mn-ea"/>
              </a:rPr>
              <a:t>往返傳送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加減速</a:t>
            </a:r>
            <a:r>
              <a:rPr lang="en-US" altLang="zh-TW" dirty="0">
                <a:latin typeface="+mn-ea"/>
                <a:ea typeface="+mn-ea"/>
              </a:rPr>
              <a:t>1sec</a:t>
            </a:r>
          </a:p>
          <a:p>
            <a:r>
              <a:rPr lang="en-US" altLang="zh-TW" dirty="0">
                <a:latin typeface="+mn-ea"/>
                <a:ea typeface="+mn-ea"/>
              </a:rPr>
              <a:t>24</a:t>
            </a:r>
            <a:r>
              <a:rPr lang="zh-TW" altLang="en-US" dirty="0">
                <a:latin typeface="+mn-ea"/>
                <a:ea typeface="+mn-ea"/>
              </a:rPr>
              <a:t>小時連續運轉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1B9C2B17-102E-475A-8F8B-DE07027C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56" y="2893721"/>
            <a:ext cx="5096698" cy="288975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2826707-85D3-4924-B33D-34069E7C4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6" y="2893721"/>
            <a:ext cx="6140815" cy="37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9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減速機數量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4A28ED-72AC-4223-BE48-97DF371F7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423773"/>
              </p:ext>
            </p:extLst>
          </p:nvPr>
        </p:nvGraphicFramePr>
        <p:xfrm>
          <a:off x="2202288" y="909040"/>
          <a:ext cx="8573037" cy="5837236"/>
        </p:xfrm>
        <a:graphic>
          <a:graphicData uri="http://schemas.openxmlformats.org/drawingml/2006/table">
            <a:tbl>
              <a:tblPr/>
              <a:tblGrid>
                <a:gridCol w="4659819">
                  <a:extLst>
                    <a:ext uri="{9D8B030D-6E8A-4147-A177-3AD203B41FA5}">
                      <a16:colId xmlns:a16="http://schemas.microsoft.com/office/drawing/2014/main" val="2293639481"/>
                    </a:ext>
                  </a:extLst>
                </a:gridCol>
                <a:gridCol w="772346">
                  <a:extLst>
                    <a:ext uri="{9D8B030D-6E8A-4147-A177-3AD203B41FA5}">
                      <a16:colId xmlns:a16="http://schemas.microsoft.com/office/drawing/2014/main" val="1008054306"/>
                    </a:ext>
                  </a:extLst>
                </a:gridCol>
                <a:gridCol w="1905120">
                  <a:extLst>
                    <a:ext uri="{9D8B030D-6E8A-4147-A177-3AD203B41FA5}">
                      <a16:colId xmlns:a16="http://schemas.microsoft.com/office/drawing/2014/main" val="127811316"/>
                    </a:ext>
                  </a:extLst>
                </a:gridCol>
                <a:gridCol w="1235752">
                  <a:extLst>
                    <a:ext uri="{9D8B030D-6E8A-4147-A177-3AD203B41FA5}">
                      <a16:colId xmlns:a16="http://schemas.microsoft.com/office/drawing/2014/main" val="4211119641"/>
                    </a:ext>
                  </a:extLst>
                </a:gridCol>
              </a:tblGrid>
              <a:tr h="143581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機種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b="0" i="0" u="none" strike="noStrike"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台數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b="0" i="0" u="none" strike="noStrike"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單台</a:t>
                      </a:r>
                      <a:r>
                        <a:rPr lang="en-US" sz="800" b="0" i="0" u="none" strike="noStrike"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CV</a:t>
                      </a:r>
                      <a:r>
                        <a:rPr lang="zh-TW" altLang="en-US" sz="800" b="0" i="0" u="none" strike="noStrike"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馬達數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b="0" i="0" u="none" strike="noStrike"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總數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93632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EVCV-1638~4670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231804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EVCV-1650~2800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933721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EVCV-1730~2800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53658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EVCV-1800~2800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16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811981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EVCV-1900~2800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68613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EXCH-N(54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片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)-2800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356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712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17996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EXCH-N(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康寧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54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片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)-2800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971154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CV+PIN UP-2800-ST12870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29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58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9088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CV+PIN UP-2800-ST8580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360854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CV+PIN UP-2800-ST8580(S)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5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52662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CV-2800-ST12870-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雙台車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576959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CV-2800-ST4290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105155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SHIFT CV-2800-ST8580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11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5648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STCV-N+PIN UP-1650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097248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STCV-N+PIN UP-1900(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673131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STCV-N+PIN UP-2800(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86245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STCV-N-1638-L1710(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40858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STCV-N-1650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084367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STCV-N-1650(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878705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STCV-N-1650-L1710(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209759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MS Sans Serif"/>
                        </a:rPr>
                        <a:t>STCV-N-1650-L495(</a:t>
                      </a:r>
                      <a:r>
                        <a:rPr lang="zh-TW" altLang="en-US" sz="800" b="0" i="0" u="none" strike="noStrike" dirty="0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1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59472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STCV-N-1730(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77269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STCV-N-1730-L3020(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434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STCV-N-1800-L1710(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91698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STCV-N-1800-L1810(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36446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STCV-N-1900(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90998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MS Sans Serif"/>
                        </a:rPr>
                        <a:t>STCV-N-1900-L1810(</a:t>
                      </a:r>
                      <a:r>
                        <a:rPr lang="zh-TW" altLang="en-US" sz="800" b="0" i="0" u="none" strike="noStrike" dirty="0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7406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STCV-N-1900-L2670(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17492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STCV-N-1900-L3505(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8549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STCV-N-2800(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489406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STCV-N-2800-L1670(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04567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STCV-N-2800-L2130(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18400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STCV-N-2800-L520(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穿雙牆短截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1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06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STCV-N-4670-L1710(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421593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STCV-W-1670-L2580(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95180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STCV-W-1750(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902060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STCV-W-2820-L1240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003935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STCV-W-2820-L870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982537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TRCV-N+PIN UP-2800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34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204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98321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TRCV-N-1650(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120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038492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TRCV-N-1730(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上罩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24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078324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TRCV-N-2800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16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96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483125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effectLst/>
                          <a:latin typeface="MS Sans Serif"/>
                        </a:rPr>
                        <a:t>TUST(</a:t>
                      </a:r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互通</a:t>
                      </a:r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)-1500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23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>
                          <a:effectLst/>
                          <a:latin typeface="MS Sans Serif"/>
                        </a:rPr>
                        <a:t>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0" i="0" u="none" strike="noStrike" dirty="0">
                          <a:effectLst/>
                          <a:latin typeface="MS Sans Serif"/>
                        </a:rPr>
                        <a:t>0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330517"/>
                  </a:ext>
                </a:extLst>
              </a:tr>
              <a:tr h="128087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總計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effectLst/>
                          <a:latin typeface="MS Sans Serif"/>
                        </a:rPr>
                        <a:t>1059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800" b="0" i="0" u="none" strike="noStrike">
                          <a:effectLst/>
                          <a:latin typeface="MS Sans Serif"/>
                        </a:rPr>
                        <a:t>　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b="0" i="0" u="none" strike="noStrike" dirty="0">
                          <a:effectLst/>
                          <a:latin typeface="MS Sans Serif"/>
                        </a:rPr>
                        <a:t>2148</a:t>
                      </a:r>
                    </a:p>
                  </a:txBody>
                  <a:tcPr marL="3034" marR="3034" marT="30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99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33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總結論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6D11E12F-BB35-49BB-A514-4AA9FF4B859B}"/>
              </a:ext>
            </a:extLst>
          </p:cNvPr>
          <p:cNvSpPr txBox="1">
            <a:spLocks/>
          </p:cNvSpPr>
          <p:nvPr/>
        </p:nvSpPr>
        <p:spPr bwMode="auto">
          <a:xfrm>
            <a:off x="279165" y="1091095"/>
            <a:ext cx="11413669" cy="25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742950" indent="-742950" algn="l">
              <a:buFont typeface="+mj-lt"/>
              <a:buAutoNum type="arabicPeriod"/>
            </a:pPr>
            <a:r>
              <a:rPr lang="zh-TW" altLang="en-US" sz="3600" dirty="0"/>
              <a:t>目前尚無法判定減速機廠商方案</a:t>
            </a:r>
            <a:endParaRPr lang="en-US" altLang="zh-TW" sz="3600" dirty="0"/>
          </a:p>
          <a:p>
            <a:pPr marL="742950" indent="-742950" algn="l">
              <a:buFont typeface="+mj-lt"/>
              <a:buAutoNum type="arabicPeriod"/>
            </a:pPr>
            <a:r>
              <a:rPr lang="zh-TW" altLang="en-US" sz="3600" dirty="0"/>
              <a:t>盟立同步進行評估，新減速機廠商方案</a:t>
            </a:r>
          </a:p>
        </p:txBody>
      </p:sp>
    </p:spTree>
    <p:extLst>
      <p:ext uri="{BB962C8B-B14F-4D97-AF65-F5344CB8AC3E}">
        <p14:creationId xmlns:p14="http://schemas.microsoft.com/office/powerpoint/2010/main" val="418618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B5F85-889E-4E84-BD27-17AE0980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0"/>
            <a:ext cx="10972800" cy="775447"/>
          </a:xfrm>
        </p:spPr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49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事故位置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E7BD61-5549-4DEE-B3B1-321B04D76536}"/>
              </a:ext>
            </a:extLst>
          </p:cNvPr>
          <p:cNvSpPr txBox="1"/>
          <p:nvPr/>
        </p:nvSpPr>
        <p:spPr>
          <a:xfrm>
            <a:off x="513467" y="1040100"/>
            <a:ext cx="428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latin typeface="+mn-ea"/>
                <a:ea typeface="+mn-ea"/>
              </a:rPr>
              <a:t>異常零件輸送機伺服馬達連接行星減速機</a:t>
            </a:r>
            <a:endParaRPr lang="en-US" altLang="zh-TW" sz="2000" dirty="0">
              <a:latin typeface="+mn-ea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6AA7D3-0203-4130-8766-6FD0EEB4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8" y="997170"/>
            <a:ext cx="5489774" cy="4339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A172AD-F747-47F7-9FD0-564255FA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33" y="3642540"/>
            <a:ext cx="4136723" cy="17557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786094-F28F-4A69-B0DD-FFA1B5D9E4D3}"/>
              </a:ext>
            </a:extLst>
          </p:cNvPr>
          <p:cNvSpPr/>
          <p:nvPr/>
        </p:nvSpPr>
        <p:spPr>
          <a:xfrm>
            <a:off x="8641724" y="2597239"/>
            <a:ext cx="497983" cy="313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5B49E69-87D6-48D1-BA4B-301EAAF3A07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816956" y="2753932"/>
            <a:ext cx="2824768" cy="1058214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2ED094-E8F4-4B96-BC7C-6F9B84153C64}"/>
              </a:ext>
            </a:extLst>
          </p:cNvPr>
          <p:cNvSpPr/>
          <p:nvPr/>
        </p:nvSpPr>
        <p:spPr>
          <a:xfrm>
            <a:off x="3318456" y="4477555"/>
            <a:ext cx="515155" cy="656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66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B5F85-889E-4E84-BD27-17AE0980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0"/>
            <a:ext cx="10972800" cy="775447"/>
          </a:xfrm>
        </p:spPr>
        <p:txBody>
          <a:bodyPr/>
          <a:lstStyle/>
          <a:p>
            <a:r>
              <a:rPr lang="zh-TW" altLang="en-US" dirty="0"/>
              <a:t>參考附件</a:t>
            </a:r>
            <a:r>
              <a:rPr lang="en-US" altLang="zh-TW" dirty="0"/>
              <a:t>JIS</a:t>
            </a:r>
            <a:r>
              <a:rPr lang="zh-TW" altLang="en-US" dirty="0"/>
              <a:t>設計規範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30AC0-B9A2-4E81-9AC1-C74A4AC617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6701" r="41689" b="48513"/>
          <a:stretch/>
        </p:blipFill>
        <p:spPr>
          <a:xfrm>
            <a:off x="579549" y="867176"/>
            <a:ext cx="4481848" cy="58770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25F3FA-A41A-4DCE-BE5E-7217127F41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2" t="51656" r="41689" b="4173"/>
          <a:stretch/>
        </p:blipFill>
        <p:spPr>
          <a:xfrm>
            <a:off x="5130083" y="867176"/>
            <a:ext cx="4481848" cy="59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7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694523" y="1068319"/>
            <a:ext cx="50837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0" indent="0">
              <a:buNone/>
            </a:pPr>
            <a:r>
              <a:rPr lang="zh-TW" altLang="en-US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一</a:t>
            </a:r>
            <a:r>
              <a:rPr lang="en-US" altLang="zh-TW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.B</a:t>
            </a:r>
            <a:r>
              <a:rPr lang="zh-TW" altLang="en-US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太陽齒明顯磨耗導致減速機失效</a:t>
            </a:r>
            <a:endParaRPr lang="en-US" altLang="zh-TW" sz="2400" dirty="0">
              <a:solidFill>
                <a:srgbClr val="00458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81C162-1D2D-4EFC-905D-92E7BC15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95" y="2286018"/>
            <a:ext cx="4694432" cy="3966751"/>
          </a:xfrm>
          <a:prstGeom prst="rect">
            <a:avLst/>
          </a:prstGeom>
        </p:spPr>
      </p:pic>
      <p:pic>
        <p:nvPicPr>
          <p:cNvPr id="6" name="圖片 5" descr="一張含有 長椅, 書, 架子, 扳手 的圖片&#10;&#10;自動產生的描述">
            <a:extLst>
              <a:ext uri="{FF2B5EF4-FFF2-40B4-BE49-F238E27FC236}">
                <a16:creationId xmlns:a16="http://schemas.microsoft.com/office/drawing/2014/main" id="{1E66A33D-667A-4D03-A600-3A4D3C288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1038" y="1409057"/>
            <a:ext cx="3350833" cy="25170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4BECEC9-67D3-4E86-B171-FF4B433E6D5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462838" y="2667594"/>
            <a:ext cx="1665080" cy="485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9DCB2E8F-5076-4423-8FB2-DB3D0987B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8" y="2789927"/>
            <a:ext cx="4321601" cy="374538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E7BD61-5549-4DEE-B3B1-321B04D76536}"/>
              </a:ext>
            </a:extLst>
          </p:cNvPr>
          <p:cNvSpPr txBox="1"/>
          <p:nvPr/>
        </p:nvSpPr>
        <p:spPr>
          <a:xfrm>
            <a:off x="1204913" y="1589598"/>
            <a:ext cx="248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+mn-ea"/>
                <a:ea typeface="+mn-ea"/>
              </a:rPr>
              <a:t>扭力確認</a:t>
            </a:r>
            <a:endParaRPr lang="en-US" altLang="zh-TW" sz="20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latin typeface="+mn-ea"/>
                <a:ea typeface="+mn-ea"/>
              </a:rPr>
              <a:t>B</a:t>
            </a:r>
            <a:r>
              <a:rPr lang="zh-TW" altLang="en-US" sz="2000" dirty="0">
                <a:latin typeface="+mn-ea"/>
                <a:ea typeface="+mn-ea"/>
              </a:rPr>
              <a:t>齒材質確認</a:t>
            </a:r>
            <a:endParaRPr lang="en-US" altLang="zh-TW" sz="20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latin typeface="+mn-ea"/>
                <a:ea typeface="+mn-ea"/>
              </a:rPr>
              <a:t>B</a:t>
            </a:r>
            <a:r>
              <a:rPr lang="zh-TW" altLang="en-US" sz="2000" dirty="0">
                <a:latin typeface="+mn-ea"/>
                <a:ea typeface="+mn-ea"/>
              </a:rPr>
              <a:t>齒表面處理確認</a:t>
            </a:r>
            <a:endParaRPr lang="en-US" altLang="zh-TW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16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E9700888-16B4-4ECD-9C03-35CDB7880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13" y="0"/>
            <a:ext cx="3777802" cy="23353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C75E5BC-C709-4A72-B685-6C136E1E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" y="1383461"/>
            <a:ext cx="8923190" cy="53436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580803" y="965288"/>
            <a:ext cx="64850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zh-TW" alt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扭力設計值內</a:t>
            </a: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(G8.6 G10.5 </a:t>
            </a:r>
            <a:r>
              <a:rPr lang="zh-TW" alt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扭力比較表</a:t>
            </a: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D56609D-21B3-4D7D-981F-5A1282568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47" y="4899706"/>
            <a:ext cx="4234276" cy="79303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4332303-C2F2-4FC2-B9CD-9BA8C6EA4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3" y="4852207"/>
            <a:ext cx="4303165" cy="8405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71741B-BCDD-4A33-9572-5498F9C51E1F}"/>
              </a:ext>
            </a:extLst>
          </p:cNvPr>
          <p:cNvSpPr/>
          <p:nvPr/>
        </p:nvSpPr>
        <p:spPr>
          <a:xfrm>
            <a:off x="10260169" y="1383461"/>
            <a:ext cx="463639" cy="5955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32811A-D04E-415A-AF01-71FE7E3C028A}"/>
              </a:ext>
            </a:extLst>
          </p:cNvPr>
          <p:cNvSpPr/>
          <p:nvPr/>
        </p:nvSpPr>
        <p:spPr>
          <a:xfrm>
            <a:off x="10723808" y="922986"/>
            <a:ext cx="296215" cy="10560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31178F-F340-4481-B076-B0D3D10D3F0A}"/>
              </a:ext>
            </a:extLst>
          </p:cNvPr>
          <p:cNvSpPr/>
          <p:nvPr/>
        </p:nvSpPr>
        <p:spPr>
          <a:xfrm>
            <a:off x="63832" y="5864180"/>
            <a:ext cx="8923190" cy="86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74AB970-5A14-4807-AD22-B9C318CCAAAF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flipV="1">
            <a:off x="8987022" y="1979054"/>
            <a:ext cx="1504967" cy="431656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6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694523" y="1068319"/>
            <a:ext cx="47585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</a:t>
            </a:r>
            <a:r>
              <a:rPr lang="zh-TW" alt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太陽齒</a:t>
            </a:r>
            <a:r>
              <a:rPr lang="zh-TW" altLang="en-US" sz="2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材質確認</a:t>
            </a:r>
            <a:r>
              <a:rPr lang="en-US" altLang="zh-TW" sz="2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zh-TW" sz="2400" b="1" dirty="0">
                <a:solidFill>
                  <a:schemeClr val="tx1"/>
                </a:solidFill>
                <a:latin typeface="+mn-ea"/>
              </a:rPr>
              <a:t>SNCM439)</a:t>
            </a:r>
            <a:endParaRPr lang="en-US" altLang="zh-TW" sz="2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X-RAY 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物質分析 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Ni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不足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有偏差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材料硬度不足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建議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HRC&gt;32)</a:t>
            </a:r>
          </a:p>
          <a:p>
            <a:pPr marL="0" indent="0">
              <a:buNone/>
            </a:pP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E05E02-DCBC-4396-9879-439A72AC8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2" t="44141" r="5815" b="6504"/>
          <a:stretch/>
        </p:blipFill>
        <p:spPr>
          <a:xfrm>
            <a:off x="7619254" y="995897"/>
            <a:ext cx="1551267" cy="1507399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1489CAE-523F-4784-8692-9BF9CB2F25D0}"/>
              </a:ext>
            </a:extLst>
          </p:cNvPr>
          <p:cNvCxnSpPr>
            <a:cxnSpLocks/>
          </p:cNvCxnSpPr>
          <p:nvPr/>
        </p:nvCxnSpPr>
        <p:spPr>
          <a:xfrm>
            <a:off x="7207876" y="1058770"/>
            <a:ext cx="1187011" cy="400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CDD4B5E-EDB2-43AA-9088-B1F596FCDC88}"/>
              </a:ext>
            </a:extLst>
          </p:cNvPr>
          <p:cNvSpPr txBox="1"/>
          <p:nvPr/>
        </p:nvSpPr>
        <p:spPr>
          <a:xfrm>
            <a:off x="5486816" y="910485"/>
            <a:ext cx="18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材料硬度測試點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CB51838-66AA-4FFE-B7C3-5C3EC960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655" y="959518"/>
            <a:ext cx="2139214" cy="1580159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9D8AE26-7DD9-4D01-A13B-4700EC54A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866949"/>
              </p:ext>
            </p:extLst>
          </p:nvPr>
        </p:nvGraphicFramePr>
        <p:xfrm>
          <a:off x="6432173" y="2753916"/>
          <a:ext cx="5476696" cy="3331045"/>
        </p:xfrm>
        <a:graphic>
          <a:graphicData uri="http://schemas.openxmlformats.org/drawingml/2006/table">
            <a:tbl>
              <a:tblPr/>
              <a:tblGrid>
                <a:gridCol w="1048729">
                  <a:extLst>
                    <a:ext uri="{9D8B030D-6E8A-4147-A177-3AD203B41FA5}">
                      <a16:colId xmlns:a16="http://schemas.microsoft.com/office/drawing/2014/main" val="2331775900"/>
                    </a:ext>
                  </a:extLst>
                </a:gridCol>
                <a:gridCol w="1281780">
                  <a:extLst>
                    <a:ext uri="{9D8B030D-6E8A-4147-A177-3AD203B41FA5}">
                      <a16:colId xmlns:a16="http://schemas.microsoft.com/office/drawing/2014/main" val="1297689367"/>
                    </a:ext>
                  </a:extLst>
                </a:gridCol>
                <a:gridCol w="1048729">
                  <a:extLst>
                    <a:ext uri="{9D8B030D-6E8A-4147-A177-3AD203B41FA5}">
                      <a16:colId xmlns:a16="http://schemas.microsoft.com/office/drawing/2014/main" val="3269350070"/>
                    </a:ext>
                  </a:extLst>
                </a:gridCol>
                <a:gridCol w="1048729">
                  <a:extLst>
                    <a:ext uri="{9D8B030D-6E8A-4147-A177-3AD203B41FA5}">
                      <a16:colId xmlns:a16="http://schemas.microsoft.com/office/drawing/2014/main" val="165380013"/>
                    </a:ext>
                  </a:extLst>
                </a:gridCol>
                <a:gridCol w="1048729">
                  <a:extLst>
                    <a:ext uri="{9D8B030D-6E8A-4147-A177-3AD203B41FA5}">
                      <a16:colId xmlns:a16="http://schemas.microsoft.com/office/drawing/2014/main" val="987905501"/>
                    </a:ext>
                  </a:extLst>
                </a:gridCol>
              </a:tblGrid>
              <a:tr h="50283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鋼種型號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SNCM439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MPA60-10-V2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MPA60-5-V2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MPA60-5-V2P</a:t>
                      </a:r>
                      <a:endParaRPr lang="zh-TW" altLang="en-US" sz="1300" b="1" i="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065725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Fe％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96.72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98.15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98.06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898115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Ni％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1.60~2.00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1.82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0.48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0.5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375524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Cr％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0.60~1.00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0.74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479957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Mn％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0.15~0.35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0.69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0.74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28998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Cu％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169623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Mo％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0.15~0.30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0.17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0.16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627882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Si％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0.15~0.35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805102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Pb％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0.05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640282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724936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069283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515013"/>
                  </a:ext>
                </a:extLst>
              </a:tr>
              <a:tr h="1018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Sn％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0.02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855455"/>
                  </a:ext>
                </a:extLst>
              </a:tr>
              <a:tr h="20223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硬度</a:t>
                      </a:r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HRC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TW" sz="13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82309"/>
                  </a:ext>
                </a:extLst>
              </a:tr>
              <a:tr h="2022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JIS </a:t>
                      </a: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TW" sz="13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TW" sz="13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TW" sz="1300" b="1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3859" marR="3859" marT="3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870076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5A90F0A8-5F5B-4920-A0EA-007C7152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7" y="2177125"/>
            <a:ext cx="5194004" cy="377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694522" y="1068319"/>
            <a:ext cx="294402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</a:t>
            </a:r>
            <a:r>
              <a:rPr lang="en-US" altLang="zh-TW" sz="2400" dirty="0">
                <a:latin typeface="+mn-ea"/>
              </a:rPr>
              <a:t> 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太陽齒</a:t>
            </a:r>
            <a:r>
              <a:rPr lang="zh-TW" alt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表面處理確認</a:t>
            </a: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+mn-ea"/>
                <a:ea typeface="+mj-ea"/>
                <a:cs typeface="Arial" panose="020B0604020202020204" pitchFamily="34" charset="0"/>
              </a:rPr>
              <a:t>廠商提供數據</a:t>
            </a:r>
            <a:endParaRPr lang="en-US" altLang="zh-TW" dirty="0">
              <a:solidFill>
                <a:schemeClr val="tx1"/>
              </a:solidFill>
              <a:latin typeface="+mn-ea"/>
              <a:ea typeface="+mj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表面處理與材質關係需要檢討，滲碳太深容易斷齒，深度有表查請依照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AGMA2001-B88 </a:t>
            </a: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規範設</a:t>
            </a:r>
            <a:endParaRPr lang="en-US" altLang="zh-TW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C0321A-F0EE-4BE9-99DA-63CC42AA3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33" y="975274"/>
            <a:ext cx="8429780" cy="58136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D01370-F1A3-488A-8760-480F2C2E0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54" y="3617051"/>
            <a:ext cx="1954903" cy="26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0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675873" y="1095196"/>
            <a:ext cx="504865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2.3.</a:t>
            </a:r>
            <a:r>
              <a:rPr lang="en-US" altLang="zh-TW" sz="2400" dirty="0">
                <a:latin typeface="+mn-ea"/>
              </a:rPr>
              <a:t> </a:t>
            </a:r>
            <a:r>
              <a:rPr lang="zh-TW" altLang="en-US" sz="2400" dirty="0">
                <a:solidFill>
                  <a:schemeClr val="tx1"/>
                </a:solidFill>
                <a:latin typeface="+mn-ea"/>
              </a:rPr>
              <a:t>太陽齒</a:t>
            </a:r>
            <a:r>
              <a:rPr lang="zh-TW" altLang="en-US" sz="24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表面處理和材質</a:t>
            </a: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+mn-ea"/>
                <a:ea typeface="+mj-ea"/>
                <a:cs typeface="Arial" panose="020B0604020202020204" pitchFamily="34" charset="0"/>
              </a:rPr>
              <a:t>廠商提供舊方案容易磨耗新方案容易脆化</a:t>
            </a:r>
            <a:endParaRPr lang="en-US" altLang="zh-TW" dirty="0">
              <a:solidFill>
                <a:schemeClr val="tx1"/>
              </a:solidFill>
              <a:latin typeface="+mn-ea"/>
              <a:ea typeface="+mj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盟立建議</a:t>
            </a:r>
            <a:r>
              <a:rPr lang="en-US" altLang="zh-TW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</a:t>
            </a:r>
            <a:r>
              <a:rPr lang="zh-TW" altLang="en-US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方案如右圖</a:t>
            </a:r>
            <a:endParaRPr lang="en-US" altLang="zh-TW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0A4FCB6-E313-4ECA-B1E5-5EB026BD53CA}"/>
              </a:ext>
            </a:extLst>
          </p:cNvPr>
          <p:cNvSpPr txBox="1"/>
          <p:nvPr/>
        </p:nvSpPr>
        <p:spPr>
          <a:xfrm>
            <a:off x="1045370" y="2553093"/>
            <a:ext cx="1662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SNCM439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1400632-85E5-4614-8A27-DC222B02E52F}"/>
              </a:ext>
            </a:extLst>
          </p:cNvPr>
          <p:cNvSpPr txBox="1"/>
          <p:nvPr/>
        </p:nvSpPr>
        <p:spPr>
          <a:xfrm>
            <a:off x="1045370" y="3429001"/>
            <a:ext cx="16621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zh-TW" altLang="en-US" dirty="0">
                <a:latin typeface="+mn-ea"/>
                <a:ea typeface="+mn-ea"/>
              </a:rPr>
              <a:t>滲氮處理</a:t>
            </a:r>
            <a:endParaRPr lang="en-US" altLang="zh-TW" dirty="0">
              <a:latin typeface="+mn-ea"/>
              <a:ea typeface="+mn-ea"/>
            </a:endParaRPr>
          </a:p>
          <a:p>
            <a:pPr lvl="0" algn="ctr" eaLnBrk="1" fontAlgn="ctr" hangingPunct="1"/>
            <a:r>
              <a:rPr lang="en-US" altLang="zh-TW" dirty="0">
                <a:latin typeface="+mn-ea"/>
                <a:ea typeface="+mn-ea"/>
              </a:rPr>
              <a:t>(</a:t>
            </a:r>
            <a:r>
              <a:rPr lang="zh-TW" altLang="en-US" dirty="0">
                <a:latin typeface="+mn-ea"/>
                <a:ea typeface="+mn-ea"/>
              </a:rPr>
              <a:t>增加耐磨</a:t>
            </a:r>
            <a:r>
              <a:rPr lang="en-US" altLang="zh-TW" dirty="0">
                <a:latin typeface="+mn-ea"/>
                <a:ea typeface="+mn-ea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DAEFE40-AE3C-446D-AF02-1CFDC360F272}"/>
              </a:ext>
            </a:extLst>
          </p:cNvPr>
          <p:cNvSpPr txBox="1"/>
          <p:nvPr/>
        </p:nvSpPr>
        <p:spPr>
          <a:xfrm>
            <a:off x="3088482" y="3429000"/>
            <a:ext cx="16621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zh-TW" altLang="en-US" dirty="0">
                <a:latin typeface="+mn-ea"/>
                <a:ea typeface="+mn-ea"/>
              </a:rPr>
              <a:t>滲碳處理</a:t>
            </a:r>
            <a:endParaRPr lang="en-US" altLang="zh-TW" dirty="0">
              <a:latin typeface="+mn-ea"/>
              <a:ea typeface="+mn-ea"/>
            </a:endParaRPr>
          </a:p>
          <a:p>
            <a:pPr lvl="0" algn="ctr" eaLnBrk="1" fontAlgn="ctr" hangingPunct="1"/>
            <a:r>
              <a:rPr lang="en-US" altLang="zh-TW" dirty="0">
                <a:latin typeface="+mn-ea"/>
                <a:ea typeface="+mn-ea"/>
              </a:rPr>
              <a:t>(</a:t>
            </a:r>
            <a:r>
              <a:rPr lang="zh-TW" altLang="en-US" dirty="0">
                <a:latin typeface="+mn-ea"/>
                <a:ea typeface="+mn-ea"/>
              </a:rPr>
              <a:t>增加硬度</a:t>
            </a:r>
            <a:r>
              <a:rPr lang="en-US" altLang="zh-TW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0091456-F553-44D4-A817-92DFE31701F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876426" y="2922425"/>
            <a:ext cx="0" cy="506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9B77A3-B78B-42DC-8543-01CB9FC35AB4}"/>
              </a:ext>
            </a:extLst>
          </p:cNvPr>
          <p:cNvSpPr txBox="1"/>
          <p:nvPr/>
        </p:nvSpPr>
        <p:spPr>
          <a:xfrm>
            <a:off x="2988469" y="4188753"/>
            <a:ext cx="1862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dirty="0">
                <a:latin typeface="+mn-ea"/>
                <a:ea typeface="+mn-ea"/>
              </a:rPr>
              <a:t>新方案材質含碳太高，滲碳太深變形大齒輪太硬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845AC4-672A-457F-8BE9-D588E76D8D85}"/>
              </a:ext>
            </a:extLst>
          </p:cNvPr>
          <p:cNvSpPr txBox="1"/>
          <p:nvPr/>
        </p:nvSpPr>
        <p:spPr>
          <a:xfrm>
            <a:off x="7464887" y="2471942"/>
            <a:ext cx="16621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SNCM439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2BCA91-DB6A-4411-8C0E-2AE097A4EE3A}"/>
              </a:ext>
            </a:extLst>
          </p:cNvPr>
          <p:cNvSpPr txBox="1"/>
          <p:nvPr/>
        </p:nvSpPr>
        <p:spPr>
          <a:xfrm>
            <a:off x="7464887" y="3214398"/>
            <a:ext cx="16621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zh-TW" altLang="en-US" dirty="0">
                <a:latin typeface="+mn-ea"/>
                <a:ea typeface="+mn-ea"/>
              </a:rPr>
              <a:t>調質硬化</a:t>
            </a:r>
            <a:endParaRPr lang="en-US" altLang="zh-TW" dirty="0">
              <a:latin typeface="+mn-ea"/>
              <a:ea typeface="+mn-ea"/>
            </a:endParaRPr>
          </a:p>
          <a:p>
            <a:pPr lvl="0" algn="ctr" eaLnBrk="1" fontAlgn="ctr" hangingPunct="1"/>
            <a:r>
              <a:rPr lang="en-US" altLang="zh-TW" dirty="0">
                <a:latin typeface="+mn-ea"/>
                <a:ea typeface="+mn-ea"/>
              </a:rPr>
              <a:t>HRC</a:t>
            </a:r>
            <a:r>
              <a:rPr lang="zh-TW" altLang="en-US" dirty="0">
                <a:latin typeface="+mn-ea"/>
                <a:ea typeface="+mn-ea"/>
              </a:rPr>
              <a:t> </a:t>
            </a:r>
            <a:r>
              <a:rPr lang="en-US" altLang="zh-TW" dirty="0">
                <a:latin typeface="+mn-ea"/>
                <a:ea typeface="+mn-ea"/>
              </a:rPr>
              <a:t>&gt;32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EDBC66-06D0-4243-B9E0-EA78B20BB2E3}"/>
              </a:ext>
            </a:extLst>
          </p:cNvPr>
          <p:cNvSpPr txBox="1"/>
          <p:nvPr/>
        </p:nvSpPr>
        <p:spPr>
          <a:xfrm>
            <a:off x="7464887" y="4152722"/>
            <a:ext cx="166211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eaLnBrk="1" fontAlgn="ctr" hangingPunct="1"/>
            <a:r>
              <a:rPr lang="zh-TW" altLang="en-US" dirty="0">
                <a:latin typeface="+mn-ea"/>
                <a:ea typeface="+mn-ea"/>
              </a:rPr>
              <a:t>滲氮處理</a:t>
            </a:r>
            <a:endParaRPr lang="en-US" altLang="zh-TW" dirty="0">
              <a:latin typeface="+mn-ea"/>
              <a:ea typeface="+mn-ea"/>
            </a:endParaRPr>
          </a:p>
          <a:p>
            <a:pPr lvl="0" algn="ctr" eaLnBrk="1" fontAlgn="ctr" hangingPunct="1"/>
            <a:r>
              <a:rPr lang="en-US" altLang="zh-TW" dirty="0">
                <a:latin typeface="+mn-ea"/>
                <a:ea typeface="+mn-ea"/>
              </a:rPr>
              <a:t>(</a:t>
            </a:r>
            <a:r>
              <a:rPr lang="zh-TW" altLang="en-US" dirty="0">
                <a:latin typeface="+mn-ea"/>
                <a:ea typeface="+mn-ea"/>
              </a:rPr>
              <a:t>增加耐磨</a:t>
            </a:r>
            <a:r>
              <a:rPr lang="en-US" altLang="zh-TW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4D0391D-DB66-4E35-8F6B-77C5ABA094F5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8295943" y="2841274"/>
            <a:ext cx="0" cy="3731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7B412D6-E52E-4E6F-B440-9D23282B402F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8295943" y="3860729"/>
            <a:ext cx="0" cy="2919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9C66F3-E308-4DC7-BF8B-E2BC31FFC44C}"/>
              </a:ext>
            </a:extLst>
          </p:cNvPr>
          <p:cNvSpPr txBox="1"/>
          <p:nvPr/>
        </p:nvSpPr>
        <p:spPr>
          <a:xfrm>
            <a:off x="1004888" y="4161876"/>
            <a:ext cx="174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dirty="0">
                <a:latin typeface="+mn-ea"/>
                <a:ea typeface="+mn-ea"/>
              </a:rPr>
              <a:t>舊方案未調質硬度不足容易磨耗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B053837-A724-46BF-802B-EAE4B5003B62}"/>
              </a:ext>
            </a:extLst>
          </p:cNvPr>
          <p:cNvSpPr txBox="1"/>
          <p:nvPr/>
        </p:nvSpPr>
        <p:spPr>
          <a:xfrm>
            <a:off x="7594242" y="2021303"/>
            <a:ext cx="198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dirty="0">
                <a:latin typeface="+mn-ea"/>
                <a:ea typeface="+mn-ea"/>
              </a:rPr>
              <a:t>盟立建議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673FC5AA-2289-474C-9D39-44986C17DFAD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2707482" y="2737759"/>
            <a:ext cx="1212056" cy="69124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69102F3-0A35-4872-A81D-2C014DC92186}"/>
              </a:ext>
            </a:extLst>
          </p:cNvPr>
          <p:cNvSpPr txBox="1"/>
          <p:nvPr/>
        </p:nvSpPr>
        <p:spPr>
          <a:xfrm>
            <a:off x="1857376" y="2998009"/>
            <a:ext cx="54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NG</a:t>
            </a:r>
            <a:endParaRPr lang="zh-TW" altLang="en-US" sz="14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6184212-0CB6-4769-B792-B7DFF761A3CF}"/>
              </a:ext>
            </a:extLst>
          </p:cNvPr>
          <p:cNvSpPr txBox="1"/>
          <p:nvPr/>
        </p:nvSpPr>
        <p:spPr>
          <a:xfrm>
            <a:off x="3943354" y="2974421"/>
            <a:ext cx="54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NG</a:t>
            </a:r>
            <a:endParaRPr lang="zh-TW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00ABA0F-4327-4119-8A47-856182231050}"/>
              </a:ext>
            </a:extLst>
          </p:cNvPr>
          <p:cNvSpPr/>
          <p:nvPr/>
        </p:nvSpPr>
        <p:spPr>
          <a:xfrm>
            <a:off x="7153212" y="1840999"/>
            <a:ext cx="2428603" cy="3900085"/>
          </a:xfrm>
          <a:prstGeom prst="rect">
            <a:avLst/>
          </a:prstGeom>
          <a:noFill/>
          <a:ln>
            <a:solidFill>
              <a:srgbClr val="0A4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77D9674-C454-45A3-AF31-C814F8822EC7}"/>
              </a:ext>
            </a:extLst>
          </p:cNvPr>
          <p:cNvSpPr txBox="1"/>
          <p:nvPr/>
        </p:nvSpPr>
        <p:spPr>
          <a:xfrm>
            <a:off x="7534111" y="4860911"/>
            <a:ext cx="1862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dirty="0">
                <a:latin typeface="+mn-ea"/>
                <a:ea typeface="+mn-ea"/>
              </a:rPr>
              <a:t>滲氮變形較小適合小齒輪</a:t>
            </a:r>
          </a:p>
        </p:txBody>
      </p:sp>
    </p:spTree>
    <p:extLst>
      <p:ext uri="{BB962C8B-B14F-4D97-AF65-F5344CB8AC3E}">
        <p14:creationId xmlns:p14="http://schemas.microsoft.com/office/powerpoint/2010/main" val="148044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B951A43-FE32-4521-83CE-725BD41D656A}"/>
              </a:ext>
            </a:extLst>
          </p:cNvPr>
          <p:cNvSpPr txBox="1"/>
          <p:nvPr/>
        </p:nvSpPr>
        <p:spPr bwMode="auto">
          <a:xfrm>
            <a:off x="694523" y="1068319"/>
            <a:ext cx="45291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0000FF"/>
                </a:solidFill>
                <a:latin typeface="+mn-lt"/>
                <a:ea typeface="+mn-ea"/>
              </a:defRPr>
            </a:lvl1pPr>
          </a:lstStyle>
          <a:p>
            <a:pPr marL="0" indent="0">
              <a:buNone/>
            </a:pPr>
            <a:r>
              <a:rPr lang="zh-TW" altLang="en-US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一</a:t>
            </a:r>
            <a:r>
              <a:rPr lang="en-US" altLang="zh-TW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.C</a:t>
            </a:r>
            <a:r>
              <a:rPr lang="zh-TW" altLang="en-US" sz="2400" dirty="0">
                <a:solidFill>
                  <a:srgbClr val="00458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行星齒分析</a:t>
            </a:r>
            <a:endParaRPr lang="en-US" altLang="zh-TW" sz="2400" dirty="0">
              <a:solidFill>
                <a:srgbClr val="00458E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CB2E8F-5076-4423-8FB2-DB3D0987B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8" y="2789927"/>
            <a:ext cx="4321601" cy="3745388"/>
          </a:xfrm>
          <a:prstGeom prst="rect">
            <a:avLst/>
          </a:prstGeom>
        </p:spPr>
      </p:pic>
      <p:pic>
        <p:nvPicPr>
          <p:cNvPr id="5" name="圖片 4" descr="一張含有 黑色, 室外, 坐, 相片 的圖片&#10;&#10;自動產生的描述">
            <a:extLst>
              <a:ext uri="{FF2B5EF4-FFF2-40B4-BE49-F238E27FC236}">
                <a16:creationId xmlns:a16="http://schemas.microsoft.com/office/drawing/2014/main" id="{4A0F8B47-39E6-4951-A13E-78911C79D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84" y="1589598"/>
            <a:ext cx="6964239" cy="523616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9F5CDD5-DF82-4726-8179-CC87DA89055E}"/>
              </a:ext>
            </a:extLst>
          </p:cNvPr>
          <p:cNvCxnSpPr/>
          <p:nvPr/>
        </p:nvCxnSpPr>
        <p:spPr>
          <a:xfrm>
            <a:off x="6029325" y="2143125"/>
            <a:ext cx="852488" cy="10334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26D06A-4AFF-44D2-830C-CCAB6A7897C7}"/>
              </a:ext>
            </a:extLst>
          </p:cNvPr>
          <p:cNvSpPr txBox="1"/>
          <p:nvPr/>
        </p:nvSpPr>
        <p:spPr>
          <a:xfrm>
            <a:off x="1204912" y="1589598"/>
            <a:ext cx="452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+mn-ea"/>
                <a:ea typeface="+mn-ea"/>
              </a:rPr>
              <a:t>右圖行星齒有磨耗有造成一定損傷</a:t>
            </a:r>
            <a:endParaRPr lang="en-US" altLang="zh-TW" sz="2000" dirty="0">
              <a:latin typeface="+mn-ea"/>
              <a:ea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000" dirty="0">
                <a:latin typeface="+mn-ea"/>
                <a:ea typeface="+mn-ea"/>
              </a:rPr>
              <a:t>行星齒材質分析</a:t>
            </a:r>
            <a:endParaRPr lang="en-US" altLang="zh-TW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11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原因分析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DCB2E8F-5076-4423-8FB2-DB3D0987B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45089"/>
            <a:ext cx="4511899" cy="391031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26D06A-4AFF-44D2-830C-CCAB6A7897C7}"/>
              </a:ext>
            </a:extLst>
          </p:cNvPr>
          <p:cNvSpPr txBox="1"/>
          <p:nvPr/>
        </p:nvSpPr>
        <p:spPr>
          <a:xfrm>
            <a:off x="609600" y="1008573"/>
            <a:ext cx="5657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+mn-ea"/>
                <a:ea typeface="+mn-ea"/>
              </a:rPr>
              <a:t>C</a:t>
            </a:r>
            <a:r>
              <a:rPr lang="zh-TW" altLang="en-US" sz="2000" dirty="0">
                <a:latin typeface="+mn-ea"/>
                <a:ea typeface="+mn-ea"/>
              </a:rPr>
              <a:t>行星齒材質測試結果</a:t>
            </a:r>
            <a:endParaRPr lang="en-US" altLang="zh-TW" sz="20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latin typeface="+mn-ea"/>
                <a:ea typeface="+mn-ea"/>
              </a:rPr>
              <a:t>材質硬度不足</a:t>
            </a:r>
            <a:r>
              <a:rPr lang="en-US" altLang="zh-TW" sz="2000" dirty="0">
                <a:latin typeface="+mn-ea"/>
                <a:ea typeface="+mn-ea"/>
              </a:rPr>
              <a:t>(</a:t>
            </a:r>
            <a:r>
              <a:rPr lang="zh-TW" altLang="en-US" sz="2000" dirty="0">
                <a:latin typeface="+mn-ea"/>
                <a:ea typeface="+mn-ea"/>
              </a:rPr>
              <a:t>建議調質硬化</a:t>
            </a:r>
            <a:r>
              <a:rPr lang="en-US" altLang="zh-TW" sz="2000" dirty="0">
                <a:latin typeface="+mn-ea"/>
                <a:ea typeface="+mn-ea"/>
              </a:rPr>
              <a:t>HRC&gt;32)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latin typeface="+mn-ea"/>
                <a:ea typeface="+mn-ea"/>
                <a:cs typeface="Arial" panose="020B0604020202020204" pitchFamily="34" charset="0"/>
              </a:rPr>
              <a:t>依照</a:t>
            </a:r>
            <a:r>
              <a:rPr lang="en-US" altLang="zh-TW" sz="2000" dirty="0">
                <a:latin typeface="+mn-ea"/>
                <a:ea typeface="+mn-ea"/>
                <a:cs typeface="Arial" panose="020B0604020202020204" pitchFamily="34" charset="0"/>
              </a:rPr>
              <a:t>AGMA2001</a:t>
            </a:r>
            <a:r>
              <a:rPr lang="zh-TW" altLang="en-US" sz="2000" dirty="0">
                <a:latin typeface="+mn-ea"/>
                <a:ea typeface="+mn-ea"/>
                <a:cs typeface="Arial" panose="020B0604020202020204" pitchFamily="34" charset="0"/>
              </a:rPr>
              <a:t>或</a:t>
            </a:r>
            <a:r>
              <a:rPr lang="en-US" altLang="zh-TW" sz="2000" dirty="0">
                <a:latin typeface="+mn-ea"/>
                <a:ea typeface="+mn-ea"/>
                <a:cs typeface="Arial" panose="020B0604020202020204" pitchFamily="34" charset="0"/>
              </a:rPr>
              <a:t>JIS </a:t>
            </a:r>
            <a:r>
              <a:rPr lang="zh-TW" altLang="en-US" sz="2000" dirty="0">
                <a:latin typeface="+mn-ea"/>
                <a:ea typeface="+mn-ea"/>
                <a:cs typeface="Arial" panose="020B0604020202020204" pitchFamily="34" charset="0"/>
              </a:rPr>
              <a:t>規範設計</a:t>
            </a:r>
            <a:endParaRPr lang="en-US" altLang="zh-TW" sz="2000" dirty="0">
              <a:latin typeface="+mn-ea"/>
              <a:ea typeface="+mn-ea"/>
              <a:cs typeface="Arial" panose="020B0604020202020204" pitchFamily="34" charset="0"/>
            </a:endParaRPr>
          </a:p>
          <a:p>
            <a:endParaRPr lang="en-US" altLang="zh-TW" sz="2000" dirty="0">
              <a:latin typeface="+mn-ea"/>
              <a:ea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2966294-546C-4FDB-AFD1-8D9F08ADC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05055"/>
              </p:ext>
            </p:extLst>
          </p:nvPr>
        </p:nvGraphicFramePr>
        <p:xfrm>
          <a:off x="6312062" y="2680896"/>
          <a:ext cx="5095034" cy="3831388"/>
        </p:xfrm>
        <a:graphic>
          <a:graphicData uri="http://schemas.openxmlformats.org/drawingml/2006/table">
            <a:tbl>
              <a:tblPr/>
              <a:tblGrid>
                <a:gridCol w="944080">
                  <a:extLst>
                    <a:ext uri="{9D8B030D-6E8A-4147-A177-3AD203B41FA5}">
                      <a16:colId xmlns:a16="http://schemas.microsoft.com/office/drawing/2014/main" val="1347680516"/>
                    </a:ext>
                  </a:extLst>
                </a:gridCol>
                <a:gridCol w="1243788">
                  <a:extLst>
                    <a:ext uri="{9D8B030D-6E8A-4147-A177-3AD203B41FA5}">
                      <a16:colId xmlns:a16="http://schemas.microsoft.com/office/drawing/2014/main" val="4141655643"/>
                    </a:ext>
                  </a:extLst>
                </a:gridCol>
                <a:gridCol w="1019006">
                  <a:extLst>
                    <a:ext uri="{9D8B030D-6E8A-4147-A177-3AD203B41FA5}">
                      <a16:colId xmlns:a16="http://schemas.microsoft.com/office/drawing/2014/main" val="456457657"/>
                    </a:ext>
                  </a:extLst>
                </a:gridCol>
                <a:gridCol w="944080">
                  <a:extLst>
                    <a:ext uri="{9D8B030D-6E8A-4147-A177-3AD203B41FA5}">
                      <a16:colId xmlns:a16="http://schemas.microsoft.com/office/drawing/2014/main" val="1193388032"/>
                    </a:ext>
                  </a:extLst>
                </a:gridCol>
                <a:gridCol w="944080">
                  <a:extLst>
                    <a:ext uri="{9D8B030D-6E8A-4147-A177-3AD203B41FA5}">
                      <a16:colId xmlns:a16="http://schemas.microsoft.com/office/drawing/2014/main" val="3036007892"/>
                    </a:ext>
                  </a:extLst>
                </a:gridCol>
              </a:tblGrid>
              <a:tr h="6671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鋼種型號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SCM440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MPA60-10-V2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MPA60-5-V2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MPA60-5-V2P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091117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Fe％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97.95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98.82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98.37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66383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Ni％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0.25</a:t>
                      </a:r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0.07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0.11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Cr％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0.90~1.20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0.4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906062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Mn％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0.60~0.85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0.24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0.18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0.14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149391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Cu％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0.3</a:t>
                      </a:r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0.04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39217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Mo％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0.15~0.30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0.07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0.04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0.06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06723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Si％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0.15~0.35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0.37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547641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Pb％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125019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0.06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0.11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01786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以下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0.76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0.55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solidFill>
                            <a:srgbClr val="FF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0.98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819793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V％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265203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Sn％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820934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950516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Al％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0.02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68262"/>
                  </a:ext>
                </a:extLst>
              </a:tr>
              <a:tr h="1711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Ti％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994198"/>
                  </a:ext>
                </a:extLst>
              </a:tr>
              <a:tr h="33907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行星齒輪材質硬度</a:t>
                      </a:r>
                      <a:r>
                        <a:rPr 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HRC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26.5~27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20~23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i="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20~21</a:t>
                      </a:r>
                    </a:p>
                  </a:txBody>
                  <a:tcPr marL="3458" marR="3458" marT="345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52404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7C477B73-35B1-415B-ACDB-4C5EA02CD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45" y="972634"/>
            <a:ext cx="2139214" cy="15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70242"/>
      </p:ext>
    </p:extLst>
  </p:cSld>
  <p:clrMapOvr>
    <a:masterClrMapping/>
  </p:clrMapOvr>
</p:sld>
</file>

<file path=ppt/theme/theme1.xml><?xml version="1.0" encoding="utf-8"?>
<a:theme xmlns:a="http://schemas.openxmlformats.org/drawingml/2006/main" name="880週報公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3">
      <a:majorFont>
        <a:latin typeface="Microsoft YaHei"/>
        <a:ea typeface="標楷體"/>
        <a:cs typeface=""/>
      </a:majorFont>
      <a:minorFont>
        <a:latin typeface="Microsoft YaHe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趙啟翔 週報 2018.01.03.potx" id="{574582E4-8D4D-43E3-896F-02A66E248C9E}" vid="{1A326314-A214-438D-9577-FB7A4012A85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880週報公版</Template>
  <TotalTime>43222</TotalTime>
  <Words>1071</Words>
  <Application>Microsoft Office PowerPoint</Application>
  <PresentationFormat>寬螢幕</PresentationFormat>
  <Paragraphs>409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Microsoft YaHei</vt:lpstr>
      <vt:lpstr>MS Sans Serif</vt:lpstr>
      <vt:lpstr>細明體</vt:lpstr>
      <vt:lpstr>標楷體</vt:lpstr>
      <vt:lpstr>Arial</vt:lpstr>
      <vt:lpstr>Calibri</vt:lpstr>
      <vt:lpstr>Franklin Gothic Demi</vt:lpstr>
      <vt:lpstr>Wingdings</vt:lpstr>
      <vt:lpstr>880週報公版</vt:lpstr>
      <vt:lpstr>盟立減速機分析報告</vt:lpstr>
      <vt:lpstr>事故位置</vt:lpstr>
      <vt:lpstr>原因分析</vt:lpstr>
      <vt:lpstr>原因分析</vt:lpstr>
      <vt:lpstr>原因分析</vt:lpstr>
      <vt:lpstr>原因分析</vt:lpstr>
      <vt:lpstr>原因分析</vt:lpstr>
      <vt:lpstr>原因分析</vt:lpstr>
      <vt:lpstr>原因分析</vt:lpstr>
      <vt:lpstr>對策及驗證廠商提供材質證明</vt:lpstr>
      <vt:lpstr>廠商提供材質檢驗報告</vt:lpstr>
      <vt:lpstr>對策及驗證齒輪材質及表面處理</vt:lpstr>
      <vt:lpstr>對策及驗證廠商提供齒輪材質及表面處理</vt:lpstr>
      <vt:lpstr>對策及驗證齒輪的裝配精度確認</vt:lpstr>
      <vt:lpstr>對策及驗證廠商提供背隙資料確認</vt:lpstr>
      <vt:lpstr>廠商實測磨耗確認</vt:lpstr>
      <vt:lpstr>減速機數量</vt:lpstr>
      <vt:lpstr>總結論</vt:lpstr>
      <vt:lpstr>Thank you</vt:lpstr>
      <vt:lpstr>參考附件JIS設計規範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技術中心 研發處 週報</dc:title>
  <dc:creator>880 104124 莊志新</dc:creator>
  <cp:lastModifiedBy>user</cp:lastModifiedBy>
  <cp:revision>1714</cp:revision>
  <cp:lastPrinted>2019-02-01T03:19:06Z</cp:lastPrinted>
  <dcterms:created xsi:type="dcterms:W3CDTF">2018-01-03T01:03:19Z</dcterms:created>
  <dcterms:modified xsi:type="dcterms:W3CDTF">2019-12-15T15:52:08Z</dcterms:modified>
</cp:coreProperties>
</file>